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0" roundtripDataSignature="AMtx7mhhlTsXLVj0AAGsB94orZxWYWye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 rot="5400000">
            <a:off x="2133600" y="-76200"/>
            <a:ext cx="48768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 rot="5400000">
            <a:off x="4724400" y="2514600"/>
            <a:ext cx="58674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 rot="5400000">
            <a:off x="533400" y="533400"/>
            <a:ext cx="58674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 txBox="1"/>
          <p:nvPr>
            <p:ph type="ctrTitle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  <a:defRPr sz="5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" type="subTitle"/>
          </p:nvPr>
        </p:nvSpPr>
        <p:spPr>
          <a:xfrm>
            <a:off x="685800" y="3505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480"/>
              </a:spcBef>
              <a:spcAft>
                <a:spcPts val="0"/>
              </a:spcAft>
              <a:buSzPts val="2040"/>
              <a:buNone/>
              <a:defRPr>
                <a:solidFill>
                  <a:srgbClr val="55556F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SzPts val="1700"/>
              <a:buNone/>
              <a:defRPr>
                <a:solidFill>
                  <a:srgbClr val="8B8B8D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SzPts val="1620"/>
              <a:buNone/>
              <a:defRPr>
                <a:solidFill>
                  <a:srgbClr val="8B8B8D"/>
                </a:solidFill>
              </a:defRPr>
            </a:lvl3pPr>
            <a:lvl4pPr lvl="3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B8B8D"/>
                </a:solidFill>
              </a:defRPr>
            </a:lvl4pPr>
            <a:lvl5pPr lvl="4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B8B8D"/>
                </a:solidFill>
              </a:defRPr>
            </a:lvl5pPr>
            <a:lvl6pPr lvl="5" algn="ctr"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6pPr>
            <a:lvl7pPr lvl="6" algn="ctr"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7pPr>
            <a:lvl8pPr lvl="7" algn="ctr"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8pPr>
            <a:lvl9pPr lvl="8" algn="ctr"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9pPr>
          </a:lstStyle>
          <a:p/>
        </p:txBody>
      </p:sp>
      <p:sp>
        <p:nvSpPr>
          <p:cNvPr id="22" name="Google Shape;22;p8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  <p:cxnSp>
        <p:nvCxnSpPr>
          <p:cNvPr id="25" name="Google Shape;25;p8"/>
          <p:cNvCxnSpPr/>
          <p:nvPr/>
        </p:nvCxnSpPr>
        <p:spPr>
          <a:xfrm>
            <a:off x="685800" y="3398520"/>
            <a:ext cx="7848600" cy="1588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9"/>
          <p:cNvSpPr txBox="1"/>
          <p:nvPr>
            <p:ph type="title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b="0" sz="48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" type="body"/>
          </p:nvPr>
        </p:nvSpPr>
        <p:spPr>
          <a:xfrm>
            <a:off x="722313" y="4626864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040"/>
              <a:buNone/>
              <a:defRPr sz="2400">
                <a:solidFill>
                  <a:schemeClr val="lt2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53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9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  <p:cxnSp>
        <p:nvCxnSpPr>
          <p:cNvPr id="32" name="Google Shape;32;p9"/>
          <p:cNvCxnSpPr/>
          <p:nvPr/>
        </p:nvCxnSpPr>
        <p:spPr>
          <a:xfrm>
            <a:off x="731520" y="4599432"/>
            <a:ext cx="7848600" cy="1588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7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9730" lvl="0" marL="457200" algn="l"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indent="-358140" lvl="1" marL="91440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4648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9730" lvl="0" marL="457200" algn="l"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indent="-358140" lvl="1" marL="91440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0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457200" y="1676400"/>
            <a:ext cx="3931920" cy="639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1700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62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457200" y="2438400"/>
            <a:ext cx="393192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1pPr>
            <a:lvl2pPr indent="-336550" lvl="1" marL="914400" algn="l">
              <a:spcBef>
                <a:spcPts val="400"/>
              </a:spcBef>
              <a:spcAft>
                <a:spcPts val="0"/>
              </a:spcAft>
              <a:buSzPts val="1700"/>
              <a:buChar char="•"/>
              <a:defRPr sz="2000"/>
            </a:lvl2pPr>
            <a:lvl3pPr indent="-331469" lvl="2" marL="13716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1"/>
          <p:cNvSpPr txBox="1"/>
          <p:nvPr>
            <p:ph idx="3" type="body"/>
          </p:nvPr>
        </p:nvSpPr>
        <p:spPr>
          <a:xfrm>
            <a:off x="4754880" y="1676400"/>
            <a:ext cx="3931920" cy="639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1700"/>
              <a:buNone/>
              <a:defRPr b="0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62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1"/>
          <p:cNvSpPr txBox="1"/>
          <p:nvPr>
            <p:ph idx="4" type="body"/>
          </p:nvPr>
        </p:nvSpPr>
        <p:spPr>
          <a:xfrm>
            <a:off x="4754880" y="2438400"/>
            <a:ext cx="393192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1pPr>
            <a:lvl2pPr indent="-336550" lvl="1" marL="914400" algn="l">
              <a:spcBef>
                <a:spcPts val="400"/>
              </a:spcBef>
              <a:spcAft>
                <a:spcPts val="0"/>
              </a:spcAft>
              <a:buSzPts val="1700"/>
              <a:buChar char="•"/>
              <a:defRPr sz="2000"/>
            </a:lvl2pPr>
            <a:lvl3pPr indent="-331469" lvl="2" marL="13716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1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  <p:cxnSp>
        <p:nvCxnSpPr>
          <p:cNvPr id="49" name="Google Shape;49;p11"/>
          <p:cNvCxnSpPr/>
          <p:nvPr/>
        </p:nvCxnSpPr>
        <p:spPr>
          <a:xfrm rot="5400000">
            <a:off x="2217817" y="4045823"/>
            <a:ext cx="4709160" cy="794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457200" y="792080"/>
            <a:ext cx="2139696" cy="12618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971800" y="792080"/>
            <a:ext cx="5715000" cy="5577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1320" lvl="0" marL="457200" algn="l">
              <a:spcBef>
                <a:spcPts val="640"/>
              </a:spcBef>
              <a:spcAft>
                <a:spcPts val="0"/>
              </a:spcAft>
              <a:buSzPts val="2720"/>
              <a:buChar char="•"/>
              <a:defRPr sz="3200"/>
            </a:lvl1pPr>
            <a:lvl2pPr indent="-379730" lvl="1" marL="914400" algn="l"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2pPr>
            <a:lvl3pPr indent="-365760" lvl="2" marL="1371600" algn="l">
              <a:spcBef>
                <a:spcPts val="480"/>
              </a:spcBef>
              <a:spcAft>
                <a:spcPts val="0"/>
              </a:spcAft>
              <a:buSzPts val="216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457201" y="2130552"/>
            <a:ext cx="2139696" cy="4243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19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9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3" name="Google Shape;63;p14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  <p:cxnSp>
        <p:nvCxnSpPr>
          <p:cNvPr id="66" name="Google Shape;66;p14"/>
          <p:cNvCxnSpPr/>
          <p:nvPr/>
        </p:nvCxnSpPr>
        <p:spPr>
          <a:xfrm rot="5400000">
            <a:off x="-13116" y="3580206"/>
            <a:ext cx="5577840" cy="1588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57200" y="792480"/>
            <a:ext cx="2142680" cy="1264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/>
          <p:nvPr>
            <p:ph idx="2" type="pic"/>
          </p:nvPr>
        </p:nvSpPr>
        <p:spPr>
          <a:xfrm>
            <a:off x="2858610" y="838201"/>
            <a:ext cx="5904390" cy="5500456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12700">
              <a:srgbClr val="000000">
                <a:alpha val="58823"/>
              </a:srgbClr>
            </a:outerShdw>
          </a:effectLst>
        </p:spPr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19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9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6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1469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6"/>
          <p:cNvSpPr txBox="1"/>
          <p:nvPr>
            <p:ph idx="10" type="dt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1" type="ftr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youtu.be/LgzfWQ4xZNc" TargetMode="External"/><Relationship Id="rId4" Type="http://schemas.openxmlformats.org/officeDocument/2006/relationships/hyperlink" Target="https://github.com/1606206/SlapBot_RLP" TargetMode="External"/><Relationship Id="rId11" Type="http://schemas.openxmlformats.org/officeDocument/2006/relationships/image" Target="../media/image15.png"/><Relationship Id="rId10" Type="http://schemas.openxmlformats.org/officeDocument/2006/relationships/image" Target="../media/image10.png"/><Relationship Id="rId12" Type="http://schemas.openxmlformats.org/officeDocument/2006/relationships/image" Target="../media/image12.jpg"/><Relationship Id="rId9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ctrTitle"/>
          </p:nvPr>
        </p:nvSpPr>
        <p:spPr>
          <a:xfrm>
            <a:off x="647694" y="2587767"/>
            <a:ext cx="7848600" cy="19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</a:pPr>
            <a:r>
              <a:rPr lang="ca-ES" sz="6800"/>
              <a:t>SLAPBOT</a:t>
            </a:r>
            <a:endParaRPr sz="6800"/>
          </a:p>
        </p:txBody>
      </p:sp>
      <p:sp>
        <p:nvSpPr>
          <p:cNvPr id="91" name="Google Shape;91;p2"/>
          <p:cNvSpPr txBox="1"/>
          <p:nvPr>
            <p:ph idx="1" type="subTitle"/>
          </p:nvPr>
        </p:nvSpPr>
        <p:spPr>
          <a:xfrm>
            <a:off x="547577" y="4853519"/>
            <a:ext cx="351601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9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SzPts val="1190"/>
              <a:buNone/>
            </a:pPr>
            <a:r>
              <a:rPr lang="ca-ES" sz="1400"/>
              <a:t>Pol Reyes | 1598229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SzPts val="1190"/>
              <a:buNone/>
            </a:pPr>
            <a:r>
              <a:rPr lang="ca-ES" sz="1400"/>
              <a:t>Eric Rodriguez | 1496793</a:t>
            </a:r>
            <a:endParaRPr sz="14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SzPts val="1190"/>
              <a:buNone/>
            </a:pPr>
            <a:r>
              <a:rPr lang="ca-ES" sz="1400"/>
              <a:t>Valentí Torrents | 1604484</a:t>
            </a:r>
            <a:endParaRPr sz="14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SzPts val="1190"/>
              <a:buNone/>
            </a:pPr>
            <a:r>
              <a:rPr lang="ca-ES" sz="1400"/>
              <a:t>Guillermo Vivancos | 1606206</a:t>
            </a:r>
            <a:endParaRPr sz="14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SzPts val="1190"/>
              <a:buNone/>
            </a:pPr>
            <a:r>
              <a:t/>
            </a:r>
            <a:endParaRPr sz="1400"/>
          </a:p>
        </p:txBody>
      </p:sp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71302" y="6124050"/>
            <a:ext cx="3007964" cy="54086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104192" y="6124050"/>
            <a:ext cx="7504186" cy="733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r>
              <a:rPr lang="ca-ES" sz="10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ROBÒTICA, LLENGUATGE I PLANIFICACIÓ – ENGINYERIA INFORMÀTICA - UAB</a:t>
            </a:r>
            <a:endParaRPr sz="1000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44" y="557983"/>
            <a:ext cx="4383735" cy="2731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"/>
          <p:cNvPicPr preferRelativeResize="0"/>
          <p:nvPr/>
        </p:nvPicPr>
        <p:blipFill rotWithShape="1">
          <a:blip r:embed="rId5">
            <a:alphaModFix/>
          </a:blip>
          <a:srcRect b="9503" l="0" r="0" t="22898"/>
          <a:stretch/>
        </p:blipFill>
        <p:spPr>
          <a:xfrm>
            <a:off x="5155747" y="557983"/>
            <a:ext cx="3030117" cy="2731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550695" y="782674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ca-ES"/>
              <a:t>1. Arquitectura hardware i </a:t>
            </a:r>
            <a:br>
              <a:rPr lang="ca-ES"/>
            </a:br>
            <a:r>
              <a:rPr lang="ca-ES"/>
              <a:t>software</a:t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2204" y="472823"/>
            <a:ext cx="1244595" cy="1244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"/>
          <p:cNvPicPr preferRelativeResize="0"/>
          <p:nvPr/>
        </p:nvPicPr>
        <p:blipFill rotWithShape="1">
          <a:blip r:embed="rId4">
            <a:alphaModFix/>
          </a:blip>
          <a:srcRect b="9503" l="0" r="0" t="22898"/>
          <a:stretch/>
        </p:blipFill>
        <p:spPr>
          <a:xfrm>
            <a:off x="7374072" y="472822"/>
            <a:ext cx="1380857" cy="1244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8375" y="2195812"/>
            <a:ext cx="4218009" cy="4008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6375" y="1454950"/>
            <a:ext cx="3716700" cy="534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/>
          <p:nvPr>
            <p:ph type="title"/>
          </p:nvPr>
        </p:nvSpPr>
        <p:spPr>
          <a:xfrm>
            <a:off x="550695" y="782674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ca-ES"/>
              <a:t>2. Algorísmica</a:t>
            </a:r>
            <a:endParaRPr/>
          </a:p>
        </p:txBody>
      </p:sp>
      <p:pic>
        <p:nvPicPr>
          <p:cNvPr id="110" name="Google Shape;11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42204" y="472823"/>
            <a:ext cx="1244595" cy="124459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"/>
          <p:cNvSpPr txBox="1"/>
          <p:nvPr/>
        </p:nvSpPr>
        <p:spPr>
          <a:xfrm>
            <a:off x="805401" y="2184027"/>
            <a:ext cx="7974894" cy="4166690"/>
          </a:xfrm>
          <a:prstGeom prst="rect">
            <a:avLst/>
          </a:prstGeom>
          <a:noFill/>
          <a:ln cap="flat" cmpd="sng" w="9525">
            <a:solidFill>
              <a:srgbClr val="2748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9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"/>
          <p:cNvSpPr txBox="1"/>
          <p:nvPr/>
        </p:nvSpPr>
        <p:spPr>
          <a:xfrm>
            <a:off x="906648" y="2273793"/>
            <a:ext cx="77724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Visió per Compu</a:t>
            </a:r>
            <a:r>
              <a:rPr lang="ca-ES" sz="1800">
                <a:solidFill>
                  <a:schemeClr val="dk1"/>
                </a:solidFill>
              </a:rPr>
              <a:t>tador</a:t>
            </a: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Xarxa Neuronal per detecció de cartes.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Retallar frames per evitar </a:t>
            </a:r>
            <a:r>
              <a:rPr lang="ca-ES" sz="1800">
                <a:solidFill>
                  <a:schemeClr val="dk1"/>
                </a:solidFill>
              </a:rPr>
              <a:t>e</a:t>
            </a: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 m</a:t>
            </a:r>
            <a:r>
              <a:rPr lang="ca-ES" sz="1800">
                <a:solidFill>
                  <a:schemeClr val="dk1"/>
                </a:solidFill>
              </a:rPr>
              <a:t>àxim </a:t>
            </a:r>
            <a:r>
              <a:rPr lang="ca-ES" sz="1800">
                <a:solidFill>
                  <a:schemeClr val="dk1"/>
                </a:solidFill>
              </a:rPr>
              <a:t>soroll </a:t>
            </a: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possible.</a:t>
            </a:r>
            <a:r>
              <a:rPr lang="ca-ES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ca-ES" sz="1800">
                <a:solidFill>
                  <a:schemeClr val="dk1"/>
                </a:solidFill>
              </a:rPr>
              <a:t>Comparació constant de frames.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ca-ES" sz="1800">
                <a:solidFill>
                  <a:schemeClr val="dk1"/>
                </a:solidFill>
              </a:rPr>
              <a:t> Roboflow per a detecció de cartes.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-ES" sz="1800">
                <a:solidFill>
                  <a:schemeClr val="dk1"/>
                </a:solidFill>
              </a:rPr>
              <a:t>Algorisme:</a:t>
            </a:r>
            <a:endParaRPr sz="1800">
              <a:solidFill>
                <a:schemeClr val="dk1"/>
              </a:solidFill>
            </a:endParaRPr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ca-ES" sz="1800">
                <a:solidFill>
                  <a:schemeClr val="dk1"/>
                </a:solidFill>
              </a:rPr>
              <a:t> Algorisme que permet al robot jugar al “Tapete”.</a:t>
            </a:r>
            <a:endParaRPr sz="1800">
              <a:solidFill>
                <a:schemeClr val="dk1"/>
              </a:solidFill>
            </a:endParaRPr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ca-ES" sz="1800">
                <a:solidFill>
                  <a:schemeClr val="dk1"/>
                </a:solidFill>
              </a:rPr>
              <a:t> Utilitza tots els recursos del robot per jugar.</a:t>
            </a:r>
            <a:endParaRPr sz="1800">
              <a:solidFill>
                <a:schemeClr val="dk1"/>
              </a:solidFill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4">
            <a:alphaModFix/>
          </a:blip>
          <a:srcRect b="9503" l="0" r="0" t="22898"/>
          <a:stretch/>
        </p:blipFill>
        <p:spPr>
          <a:xfrm>
            <a:off x="7374072" y="472822"/>
            <a:ext cx="1380857" cy="1244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/>
          <p:nvPr>
            <p:ph type="title"/>
          </p:nvPr>
        </p:nvSpPr>
        <p:spPr>
          <a:xfrm>
            <a:off x="242339" y="650688"/>
            <a:ext cx="5180716" cy="641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ca-ES"/>
              <a:t>FOTOS, VIDEO i Git</a:t>
            </a:r>
            <a:endParaRPr/>
          </a:p>
        </p:txBody>
      </p:sp>
      <p:sp>
        <p:nvSpPr>
          <p:cNvPr id="119" name="Google Shape;119;p5"/>
          <p:cNvSpPr txBox="1"/>
          <p:nvPr/>
        </p:nvSpPr>
        <p:spPr>
          <a:xfrm>
            <a:off x="483576" y="5101911"/>
            <a:ext cx="8203200" cy="762600"/>
          </a:xfrm>
          <a:prstGeom prst="rect">
            <a:avLst/>
          </a:prstGeom>
          <a:noFill/>
          <a:ln cap="flat" cmpd="sng" w="9525">
            <a:solidFill>
              <a:srgbClr val="2748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Arial"/>
              <a:buNone/>
            </a:pPr>
            <a:r>
              <a:rPr i="1" lang="ca-ES" sz="3600" u="sng">
                <a:solidFill>
                  <a:schemeClr val="hlink"/>
                </a:solidFill>
                <a:hlinkClick r:id="rId3"/>
              </a:rPr>
              <a:t>https://youtu.be/LgzfWQ4xZNc</a:t>
            </a:r>
            <a:endParaRPr i="1" sz="36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Arial"/>
              <a:buNone/>
            </a:pPr>
            <a:r>
              <a:t/>
            </a:r>
            <a:endParaRPr i="1" sz="3600">
              <a:solidFill>
                <a:schemeClr val="dk1"/>
              </a:solidFill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483588" y="5978906"/>
            <a:ext cx="8203200" cy="641400"/>
          </a:xfrm>
          <a:prstGeom prst="rect">
            <a:avLst/>
          </a:prstGeom>
          <a:noFill/>
          <a:ln cap="flat" cmpd="sng" w="9525">
            <a:solidFill>
              <a:srgbClr val="2748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r>
              <a:rPr i="1" lang="ca-E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https://github.com/1606206/SlapBot_RLP</a:t>
            </a:r>
            <a:endParaRPr i="1" sz="1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r>
              <a:t/>
            </a:r>
            <a:endParaRPr i="1" sz="1800">
              <a:solidFill>
                <a:srgbClr val="FF0000"/>
              </a:solidFill>
            </a:endParaRPr>
          </a:p>
        </p:txBody>
      </p:sp>
      <p:grpSp>
        <p:nvGrpSpPr>
          <p:cNvPr id="121" name="Google Shape;121;p5"/>
          <p:cNvGrpSpPr/>
          <p:nvPr/>
        </p:nvGrpSpPr>
        <p:grpSpPr>
          <a:xfrm>
            <a:off x="5012359" y="458748"/>
            <a:ext cx="3859824" cy="1666525"/>
            <a:chOff x="483576" y="1618542"/>
            <a:chExt cx="8141681" cy="3125920"/>
          </a:xfrm>
        </p:grpSpPr>
        <p:sp>
          <p:nvSpPr>
            <p:cNvPr id="122" name="Google Shape;122;p5"/>
            <p:cNvSpPr txBox="1"/>
            <p:nvPr/>
          </p:nvSpPr>
          <p:spPr>
            <a:xfrm>
              <a:off x="483579" y="1619231"/>
              <a:ext cx="8141677" cy="3125231"/>
            </a:xfrm>
            <a:prstGeom prst="rect">
              <a:avLst/>
            </a:prstGeom>
            <a:noFill/>
            <a:ln cap="flat" cmpd="sng" w="9525">
              <a:solidFill>
                <a:srgbClr val="2748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3060"/>
                <a:buFont typeface="Arial"/>
                <a:buNone/>
              </a:pPr>
              <a:br>
                <a:rPr i="1" lang="ca-ES" sz="3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3" name="Google Shape;123;p5"/>
            <p:cNvPicPr preferRelativeResize="0"/>
            <p:nvPr/>
          </p:nvPicPr>
          <p:blipFill rotWithShape="1">
            <a:blip r:embed="rId5">
              <a:alphaModFix/>
            </a:blip>
            <a:srcRect b="1002" l="0" r="0" t="0"/>
            <a:stretch/>
          </p:blipFill>
          <p:spPr>
            <a:xfrm>
              <a:off x="483578" y="1618542"/>
              <a:ext cx="2565384" cy="18104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048962" y="1619231"/>
              <a:ext cx="2675311" cy="18146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5"/>
            <p:cNvPicPr preferRelativeResize="0"/>
            <p:nvPr/>
          </p:nvPicPr>
          <p:blipFill rotWithShape="1">
            <a:blip r:embed="rId7">
              <a:alphaModFix/>
            </a:blip>
            <a:srcRect b="0" l="1697" r="0" t="0"/>
            <a:stretch/>
          </p:blipFill>
          <p:spPr>
            <a:xfrm>
              <a:off x="5724273" y="1619231"/>
              <a:ext cx="2900984" cy="18104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5"/>
            <p:cNvPicPr preferRelativeResize="0"/>
            <p:nvPr/>
          </p:nvPicPr>
          <p:blipFill rotWithShape="1">
            <a:blip r:embed="rId8">
              <a:alphaModFix/>
            </a:blip>
            <a:srcRect b="3131" l="0" r="0" t="0"/>
            <a:stretch/>
          </p:blipFill>
          <p:spPr>
            <a:xfrm>
              <a:off x="483576" y="3411641"/>
              <a:ext cx="4313625" cy="13328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5"/>
            <p:cNvPicPr preferRelativeResize="0"/>
            <p:nvPr/>
          </p:nvPicPr>
          <p:blipFill rotWithShape="1">
            <a:blip r:embed="rId9">
              <a:alphaModFix/>
            </a:blip>
            <a:srcRect b="1303" l="0" r="0" t="0"/>
            <a:stretch/>
          </p:blipFill>
          <p:spPr>
            <a:xfrm>
              <a:off x="4797203" y="3429000"/>
              <a:ext cx="3828054" cy="131546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5"/>
          <p:cNvPicPr preferRelativeResize="0"/>
          <p:nvPr/>
        </p:nvPicPr>
        <p:blipFill rotWithShape="1">
          <a:blip r:embed="rId10">
            <a:alphaModFix/>
          </a:blip>
          <a:srcRect b="-1196" l="-18837" r="18838" t="1196"/>
          <a:stretch/>
        </p:blipFill>
        <p:spPr>
          <a:xfrm>
            <a:off x="5290249" y="3057728"/>
            <a:ext cx="3581934" cy="192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90313" y="2315329"/>
            <a:ext cx="2758893" cy="2635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596975" y="2295888"/>
            <a:ext cx="1976430" cy="263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2017-02-15T08:09:33Z</dcterms:created>
  <dc:creator>Fernando Vilariño</dc:creator>
</cp:coreProperties>
</file>